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Horizon" charset="1" panose="02000500000000000000"/>
      <p:regular r:id="rId22"/>
    </p:embeddedFont>
    <p:embeddedFont>
      <p:font typeface="Garet" charset="1" panose="00000000000000000000"/>
      <p:regular r:id="rId23"/>
    </p:embeddedFont>
    <p:embeddedFont>
      <p:font typeface="Agrandir Bold" charset="1" panose="00000800000000000000"/>
      <p:regular r:id="rId24"/>
    </p:embeddedFont>
    <p:embeddedFont>
      <p:font typeface="Canva Sans" charset="1" panose="020B05030305010401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043066" y="148896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513184" y="0"/>
            <a:ext cx="6913992" cy="12291542"/>
          </a:xfrm>
          <a:custGeom>
            <a:avLst/>
            <a:gdLst/>
            <a:ahLst/>
            <a:cxnLst/>
            <a:rect r="r" b="b" t="t" l="l"/>
            <a:pathLst>
              <a:path h="12291542" w="6913992">
                <a:moveTo>
                  <a:pt x="6913993" y="0"/>
                </a:moveTo>
                <a:lnTo>
                  <a:pt x="0" y="0"/>
                </a:lnTo>
                <a:lnTo>
                  <a:pt x="0" y="12291542"/>
                </a:lnTo>
                <a:lnTo>
                  <a:pt x="6913993" y="12291542"/>
                </a:lnTo>
                <a:lnTo>
                  <a:pt x="6913993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913992" y="2635196"/>
            <a:ext cx="12088547" cy="2070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43"/>
              </a:lnSpc>
            </a:pPr>
            <a:r>
              <a:rPr lang="en-US" sz="4810">
                <a:solidFill>
                  <a:srgbClr val="F3F3F7"/>
                </a:solidFill>
                <a:latin typeface="Horizon"/>
                <a:ea typeface="Horizon"/>
                <a:cs typeface="Horizon"/>
                <a:sym typeface="Horizon"/>
              </a:rPr>
              <a:t>KFA CHATBOT: DEVELOPMENT AND DEPLOYMENT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864221" y="4705674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9144000" y="6933148"/>
            <a:ext cx="9144000" cy="5081603"/>
          </a:xfrm>
          <a:custGeom>
            <a:avLst/>
            <a:gdLst/>
            <a:ahLst/>
            <a:cxnLst/>
            <a:rect r="r" b="b" t="t" l="l"/>
            <a:pathLst>
              <a:path h="5081603" w="9144000">
                <a:moveTo>
                  <a:pt x="9144000" y="0"/>
                </a:moveTo>
                <a:lnTo>
                  <a:pt x="0" y="0"/>
                </a:lnTo>
                <a:lnTo>
                  <a:pt x="0" y="5081603"/>
                </a:lnTo>
                <a:lnTo>
                  <a:pt x="9144000" y="5081603"/>
                </a:lnTo>
                <a:lnTo>
                  <a:pt x="914400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913992" y="4867218"/>
            <a:ext cx="8092336" cy="923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13"/>
              </a:lnSpc>
            </a:pPr>
            <a:r>
              <a:rPr lang="en-US" sz="2509" spc="582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FROM DATA COLLECTION TO MODEL DEPLOYMENT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48652" y="8991346"/>
            <a:ext cx="6348242" cy="266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67"/>
              </a:lnSpc>
            </a:pPr>
            <a:r>
              <a:rPr lang="en-US" sz="1599" spc="46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NAMSAM KOYU RAI                  SHWOPNIL NAKARMI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F3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901342"/>
            <a:ext cx="6356958" cy="6356958"/>
          </a:xfrm>
          <a:custGeom>
            <a:avLst/>
            <a:gdLst/>
            <a:ahLst/>
            <a:cxnLst/>
            <a:rect r="r" b="b" t="t" l="l"/>
            <a:pathLst>
              <a:path h="6356958" w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958041" y="1028700"/>
            <a:ext cx="11301259" cy="4252099"/>
          </a:xfrm>
          <a:custGeom>
            <a:avLst/>
            <a:gdLst/>
            <a:ahLst/>
            <a:cxnLst/>
            <a:rect r="r" b="b" t="t" l="l"/>
            <a:pathLst>
              <a:path h="4252099" w="11301259">
                <a:moveTo>
                  <a:pt x="0" y="0"/>
                </a:moveTo>
                <a:lnTo>
                  <a:pt x="11301259" y="0"/>
                </a:lnTo>
                <a:lnTo>
                  <a:pt x="11301259" y="4252099"/>
                </a:lnTo>
                <a:lnTo>
                  <a:pt x="0" y="42520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99612" y="5143500"/>
            <a:ext cx="16026714" cy="8681137"/>
          </a:xfrm>
          <a:custGeom>
            <a:avLst/>
            <a:gdLst/>
            <a:ahLst/>
            <a:cxnLst/>
            <a:rect r="r" b="b" t="t" l="l"/>
            <a:pathLst>
              <a:path h="8681137" w="16026714">
                <a:moveTo>
                  <a:pt x="0" y="0"/>
                </a:moveTo>
                <a:lnTo>
                  <a:pt x="16026715" y="0"/>
                </a:lnTo>
                <a:lnTo>
                  <a:pt x="16026715" y="8681137"/>
                </a:lnTo>
                <a:lnTo>
                  <a:pt x="0" y="86811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197385" y="1939482"/>
            <a:ext cx="10335948" cy="6042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Split into trainX (features) and trainY (labels).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Training Process: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</a:t>
            </a: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200 epochs with early stopping to prevent   overfitting.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Evaluation Metrics: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</a:t>
            </a: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Accuracy, Precision, Recall, F1-Score.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Model Saving: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</a:t>
            </a: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Saved as kfabot.keras for deployment.</a:t>
            </a:r>
          </a:p>
          <a:p>
            <a:pPr algn="l">
              <a:lnSpc>
                <a:spcPts val="3976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875847" y="2747893"/>
            <a:ext cx="5871828" cy="28145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TRAINING THE MODEL</a:t>
            </a:r>
          </a:p>
          <a:p>
            <a:pPr algn="l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TRAINING DATA: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3654538" y="583508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385761" y="-367463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07134" y="1669287"/>
            <a:ext cx="10473732" cy="212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MODEL EVALUATION</a:t>
            </a:r>
          </a:p>
          <a:p>
            <a:pPr algn="ctr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CONFUSION MATRIX:</a:t>
            </a:r>
          </a:p>
          <a:p>
            <a:pPr algn="ctr">
              <a:lnSpc>
                <a:spcPts val="5435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4109257" y="-863968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266853" y="6080280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91142" y="3296104"/>
            <a:ext cx="14587181" cy="4023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Visualize model performance using a heatmap.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Accuracy: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Report the model's accuracy on the test set.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Limitations: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Discuss any challenges (e.g., recognizing single-word inputs like courses).</a:t>
            </a:r>
          </a:p>
          <a:p>
            <a:pPr algn="l">
              <a:lnSpc>
                <a:spcPts val="3976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362203">
            <a:off x="15579180" y="-5507044"/>
            <a:ext cx="9694548" cy="6782194"/>
          </a:xfrm>
          <a:custGeom>
            <a:avLst/>
            <a:gdLst/>
            <a:ahLst/>
            <a:cxnLst/>
            <a:rect r="r" b="b" t="t" l="l"/>
            <a:pathLst>
              <a:path h="6782194" w="9694548">
                <a:moveTo>
                  <a:pt x="9694548" y="0"/>
                </a:moveTo>
                <a:lnTo>
                  <a:pt x="0" y="0"/>
                </a:lnTo>
                <a:lnTo>
                  <a:pt x="0" y="6782194"/>
                </a:lnTo>
                <a:lnTo>
                  <a:pt x="9694548" y="6782194"/>
                </a:lnTo>
                <a:lnTo>
                  <a:pt x="9694548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95986" y="1145036"/>
            <a:ext cx="14019710" cy="212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CHATBOT DEPLOYMENT</a:t>
            </a:r>
          </a:p>
          <a:p>
            <a:pPr algn="just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CHATBOT SCRIPT:</a:t>
            </a:r>
          </a:p>
          <a:p>
            <a:pPr algn="just">
              <a:lnSpc>
                <a:spcPts val="5435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2528429" y="7262454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95986" y="2826099"/>
            <a:ext cx="14460498" cy="5538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Load the trained model and preprocessed data.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Input Processing: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Convert user input into a bag of words.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Intent Prediction: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</a:t>
            </a: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Use the model to predict the intent.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Response Generation: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</a:t>
            </a: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Select a random response from the corresponding intent in intents2.json.</a:t>
            </a:r>
          </a:p>
          <a:p>
            <a:pPr algn="l">
              <a:lnSpc>
                <a:spcPts val="3976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254745" y="-63395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250410">
            <a:off x="-3338003" y="3728582"/>
            <a:ext cx="7002563" cy="12449001"/>
          </a:xfrm>
          <a:custGeom>
            <a:avLst/>
            <a:gdLst/>
            <a:ahLst/>
            <a:cxnLst/>
            <a:rect r="r" b="b" t="t" l="l"/>
            <a:pathLst>
              <a:path h="12449001" w="7002563">
                <a:moveTo>
                  <a:pt x="7002564" y="0"/>
                </a:moveTo>
                <a:lnTo>
                  <a:pt x="0" y="0"/>
                </a:lnTo>
                <a:lnTo>
                  <a:pt x="0" y="12449001"/>
                </a:lnTo>
                <a:lnTo>
                  <a:pt x="7002564" y="12449001"/>
                </a:lnTo>
                <a:lnTo>
                  <a:pt x="7002564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056164" y="3761251"/>
            <a:ext cx="8175672" cy="2076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1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Working of Chatbot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-2867631">
            <a:off x="15923667" y="-4114800"/>
            <a:ext cx="8932907" cy="8229600"/>
          </a:xfrm>
          <a:custGeom>
            <a:avLst/>
            <a:gdLst/>
            <a:ahLst/>
            <a:cxnLst/>
            <a:rect r="r" b="b" t="t" l="l"/>
            <a:pathLst>
              <a:path h="8229600" w="8932907">
                <a:moveTo>
                  <a:pt x="8932906" y="0"/>
                </a:moveTo>
                <a:lnTo>
                  <a:pt x="0" y="0"/>
                </a:lnTo>
                <a:lnTo>
                  <a:pt x="0" y="8229600"/>
                </a:lnTo>
                <a:lnTo>
                  <a:pt x="8932906" y="8229600"/>
                </a:lnTo>
                <a:lnTo>
                  <a:pt x="893290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432200" y="5837790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287331" y="217541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7877973">
            <a:off x="-5606536" y="4968551"/>
            <a:ext cx="8815875" cy="11329638"/>
          </a:xfrm>
          <a:custGeom>
            <a:avLst/>
            <a:gdLst/>
            <a:ahLst/>
            <a:cxnLst/>
            <a:rect r="r" b="b" t="t" l="l"/>
            <a:pathLst>
              <a:path h="11329638" w="8815875">
                <a:moveTo>
                  <a:pt x="8815875" y="11329638"/>
                </a:moveTo>
                <a:lnTo>
                  <a:pt x="0" y="11329638"/>
                </a:lnTo>
                <a:lnTo>
                  <a:pt x="0" y="0"/>
                </a:lnTo>
                <a:lnTo>
                  <a:pt x="8815875" y="0"/>
                </a:lnTo>
                <a:lnTo>
                  <a:pt x="8815875" y="11329638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00125"/>
            <a:ext cx="7765079" cy="2969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12"/>
              </a:lnSpc>
            </a:pPr>
            <a:r>
              <a:rPr lang="en-US" sz="5054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CHALLENGES AND THEIR  SOLUTIONS</a:t>
            </a:r>
          </a:p>
          <a:p>
            <a:pPr algn="just">
              <a:lnSpc>
                <a:spcPts val="5712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161211" y="-335702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966427" y="3912088"/>
            <a:ext cx="11264265" cy="3013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Challenges:</a:t>
            </a:r>
          </a:p>
          <a:p>
            <a:pPr algn="just">
              <a:lnSpc>
                <a:spcPts val="3976"/>
              </a:lnSpc>
            </a:pPr>
          </a:p>
          <a:p>
            <a:pPr algn="just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Single-word inputs (e.g., courses) not recognized initially.</a:t>
            </a:r>
          </a:p>
          <a:p>
            <a:pPr algn="just">
              <a:lnSpc>
                <a:spcPts val="3976"/>
              </a:lnSpc>
            </a:pPr>
          </a:p>
          <a:p>
            <a:pPr algn="just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Input shape mismatch during model inference.</a:t>
            </a:r>
          </a:p>
          <a:p>
            <a:pPr algn="just">
              <a:lnSpc>
                <a:spcPts val="3976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5966427" y="6470525"/>
            <a:ext cx="10783967" cy="25091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Solutions:</a:t>
            </a:r>
          </a:p>
          <a:p>
            <a:pPr algn="just">
              <a:lnSpc>
                <a:spcPts val="3976"/>
              </a:lnSpc>
            </a:pPr>
          </a:p>
          <a:p>
            <a:pPr algn="just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Added missing patterns to intents2.json.</a:t>
            </a:r>
          </a:p>
          <a:p>
            <a:pPr algn="just">
              <a:lnSpc>
                <a:spcPts val="3976"/>
              </a:lnSpc>
            </a:pPr>
          </a:p>
          <a:p>
            <a:pPr algn="just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Reshaped input to match the model's expected shape.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7839" y="5070825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7782476" cy="12379902"/>
          </a:xfrm>
          <a:custGeom>
            <a:avLst/>
            <a:gdLst/>
            <a:ahLst/>
            <a:cxnLst/>
            <a:rect r="r" b="b" t="t" l="l"/>
            <a:pathLst>
              <a:path h="12379902" w="7782476">
                <a:moveTo>
                  <a:pt x="0" y="0"/>
                </a:moveTo>
                <a:lnTo>
                  <a:pt x="7782476" y="0"/>
                </a:lnTo>
                <a:lnTo>
                  <a:pt x="7782476" y="12379902"/>
                </a:lnTo>
                <a:lnTo>
                  <a:pt x="0" y="123799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485707" y="3379562"/>
            <a:ext cx="8658828" cy="2902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789"/>
              </a:lnSpc>
            </a:pPr>
            <a:r>
              <a:rPr lang="en-US" sz="10374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5144536" y="-2501909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604762" y="6632462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654538" y="211660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89297"/>
            <a:ext cx="10994135" cy="75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638425"/>
            <a:ext cx="7260288" cy="486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b="true" sz="3000">
                <a:solidFill>
                  <a:srgbClr val="2B2929"/>
                </a:solidFill>
                <a:latin typeface="Agrandir Bold"/>
                <a:ea typeface="Agrandir Bold"/>
                <a:cs typeface="Agrandir Bold"/>
                <a:sym typeface="Agrandir Bold"/>
              </a:rPr>
              <a:t>A chatbot is an AI-powered tool designed to simulate human-like conversations, providing instant responses and assistance. It can be used for customer support, information retrieval, task automation, and enhancing user experience through natural language understanding and interaction.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71130" y="1588643"/>
            <a:ext cx="17259300" cy="7052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Objective:</a:t>
            </a:r>
          </a:p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To enhance student engagement, automate administrative support, and provide 24/7 instant assistance for admissions, academics, fees, and campus services.</a:t>
            </a:r>
          </a:p>
          <a:p>
            <a:pPr algn="l">
              <a:lnSpc>
                <a:spcPts val="3976"/>
              </a:lnSpc>
              <a:spcBef>
                <a:spcPct val="0"/>
              </a:spcBef>
            </a:pPr>
          </a:p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Scope:</a:t>
            </a: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Admissions: Program details, eligibility, application status.</a:t>
            </a: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Academics: Schedules, exams, assignments, LMS support.</a:t>
            </a: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Student Services: Fees, scholarships, campus facilities.</a:t>
            </a: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Career Support: Internships, placements, resume tips.</a:t>
            </a: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Integration: Website, WhatsApp, LMS, CRM.</a:t>
            </a: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AI Features: NLP, multilingual, human handoff.</a:t>
            </a:r>
          </a:p>
          <a:p>
            <a:pPr algn="l">
              <a:lnSpc>
                <a:spcPts val="3976"/>
              </a:lnSpc>
            </a:pPr>
          </a:p>
          <a:p>
            <a:pPr algn="l">
              <a:lnSpc>
                <a:spcPts val="3976"/>
              </a:lnSpc>
            </a:pPr>
          </a:p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Impact: Faster responses, reduced workload, improved student experience.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746083" y="2184952"/>
            <a:ext cx="9326207" cy="7846581"/>
          </a:xfrm>
          <a:custGeom>
            <a:avLst/>
            <a:gdLst/>
            <a:ahLst/>
            <a:cxnLst/>
            <a:rect r="r" b="b" t="t" l="l"/>
            <a:pathLst>
              <a:path h="7846581" w="9326207">
                <a:moveTo>
                  <a:pt x="0" y="0"/>
                </a:moveTo>
                <a:lnTo>
                  <a:pt x="9326207" y="0"/>
                </a:lnTo>
                <a:lnTo>
                  <a:pt x="9326207" y="7846580"/>
                </a:lnTo>
                <a:lnTo>
                  <a:pt x="0" y="78465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0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00125"/>
            <a:ext cx="10994135" cy="75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TECHNOLOGIES USED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879393" y="5301768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7319889">
            <a:off x="16011354" y="-7012952"/>
            <a:ext cx="8817215" cy="14025903"/>
          </a:xfrm>
          <a:custGeom>
            <a:avLst/>
            <a:gdLst/>
            <a:ahLst/>
            <a:cxnLst/>
            <a:rect r="r" b="b" t="t" l="l"/>
            <a:pathLst>
              <a:path h="14025903" w="8817215">
                <a:moveTo>
                  <a:pt x="8817215" y="0"/>
                </a:moveTo>
                <a:lnTo>
                  <a:pt x="0" y="0"/>
                </a:lnTo>
                <a:lnTo>
                  <a:pt x="0" y="14025904"/>
                </a:lnTo>
                <a:lnTo>
                  <a:pt x="8817215" y="14025904"/>
                </a:lnTo>
                <a:lnTo>
                  <a:pt x="8817215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00125"/>
            <a:ext cx="9535224" cy="75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DATA COLLECTION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3654538" y="-1066563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6"/>
                </a:lnTo>
                <a:lnTo>
                  <a:pt x="0" y="7309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287804"/>
            <a:ext cx="8307066" cy="3013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1. Dataset Overview</a:t>
            </a:r>
          </a:p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Our dataset is a *JSON file* containing intents, patterns, responses, and context for training a chatbot. It is structured and well-organized, making it suitable for intent classification and response generation.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414512"/>
            <a:ext cx="8307066" cy="4023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2. Dataset Size</a:t>
            </a:r>
          </a:p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- *Number of Intents*: 24 (e.g., greeting, goodbye, about_kfa, mba_program, etc.).</a:t>
            </a:r>
          </a:p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- *Total Patterns*: ~200 (example user queries).</a:t>
            </a:r>
          </a:p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- *Total Responses*: ~100 (bot responses).</a:t>
            </a:r>
          </a:p>
          <a:p>
            <a:pPr algn="l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- *File Size: Depending on formatting, the JSON file is likely **10–20 KB* in size.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35766" y="2287804"/>
            <a:ext cx="8307066" cy="7052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3. Dataset Structure</a:t>
            </a:r>
          </a:p>
          <a:p>
            <a:pPr algn="just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The dataset is structured as a *JSON object* with a single key "intents", which contains an array of intent objects. Each intent object has the following keys:</a:t>
            </a:r>
          </a:p>
          <a:p>
            <a:pPr algn="just">
              <a:lnSpc>
                <a:spcPts val="3976"/>
              </a:lnSpc>
              <a:spcBef>
                <a:spcPct val="0"/>
              </a:spcBef>
            </a:pPr>
          </a:p>
          <a:p>
            <a:pPr algn="just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1. **tag**: The intent label (e.g., greeting, mba_program).</a:t>
            </a:r>
          </a:p>
          <a:p>
            <a:pPr algn="just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2. **patterns**: An array of example user queries for the intent.</a:t>
            </a:r>
          </a:p>
          <a:p>
            <a:pPr algn="just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3. **responses**: An array of possible bot responses for the intent.</a:t>
            </a:r>
          </a:p>
          <a:p>
            <a:pPr algn="just">
              <a:lnSpc>
                <a:spcPts val="3976"/>
              </a:lnSpc>
              <a:spcBef>
                <a:spcPct val="0"/>
              </a:spcBef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4. **context**: An array of context tags for multi-turn conversations (optional).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3592" y="956156"/>
            <a:ext cx="15580816" cy="8374689"/>
          </a:xfrm>
          <a:custGeom>
            <a:avLst/>
            <a:gdLst/>
            <a:ahLst/>
            <a:cxnLst/>
            <a:rect r="r" b="b" t="t" l="l"/>
            <a:pathLst>
              <a:path h="8374689" w="15580816">
                <a:moveTo>
                  <a:pt x="0" y="0"/>
                </a:moveTo>
                <a:lnTo>
                  <a:pt x="15580816" y="0"/>
                </a:lnTo>
                <a:lnTo>
                  <a:pt x="15580816" y="8374688"/>
                </a:lnTo>
                <a:lnTo>
                  <a:pt x="0" y="8374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443760" y="-3880232"/>
            <a:ext cx="5207794" cy="9258300"/>
          </a:xfrm>
          <a:custGeom>
            <a:avLst/>
            <a:gdLst/>
            <a:ahLst/>
            <a:cxnLst/>
            <a:rect r="r" b="b" t="t" l="l"/>
            <a:pathLst>
              <a:path h="9258300" w="5207794">
                <a:moveTo>
                  <a:pt x="0" y="0"/>
                </a:moveTo>
                <a:lnTo>
                  <a:pt x="5207794" y="0"/>
                </a:lnTo>
                <a:lnTo>
                  <a:pt x="520779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134934" y="1008476"/>
            <a:ext cx="12019783" cy="212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DATA PREPROCESSING </a:t>
            </a: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Token</a:t>
            </a: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IZATION:</a:t>
            </a:r>
          </a:p>
          <a:p>
            <a:pPr algn="ctr">
              <a:lnSpc>
                <a:spcPts val="5435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5044302" y="5143500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3174143" y="-1567407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134934" y="2480260"/>
            <a:ext cx="9245902" cy="7581640"/>
          </a:xfrm>
          <a:custGeom>
            <a:avLst/>
            <a:gdLst/>
            <a:ahLst/>
            <a:cxnLst/>
            <a:rect r="r" b="b" t="t" l="l"/>
            <a:pathLst>
              <a:path h="7581640" w="9245902">
                <a:moveTo>
                  <a:pt x="0" y="0"/>
                </a:moveTo>
                <a:lnTo>
                  <a:pt x="9245902" y="0"/>
                </a:lnTo>
                <a:lnTo>
                  <a:pt x="9245902" y="7581640"/>
                </a:lnTo>
                <a:lnTo>
                  <a:pt x="0" y="75816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636471"/>
            <a:ext cx="13032592" cy="5645124"/>
            <a:chOff x="0" y="0"/>
            <a:chExt cx="17376790" cy="752683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57150"/>
              <a:ext cx="12906202" cy="19802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13157" indent="-306578" lvl="1">
                <a:lnSpc>
                  <a:spcPts val="3976"/>
                </a:lnSpc>
                <a:buFont typeface="Arial"/>
                <a:buChar char="•"/>
              </a:pPr>
              <a:r>
                <a:rPr lang="en-US" sz="284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Splitting sentences into words using nltk.word_tokenize.</a:t>
              </a:r>
            </a:p>
            <a:p>
              <a:pPr algn="l">
                <a:lnSpc>
                  <a:spcPts val="3976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33958" y="1438734"/>
              <a:ext cx="17342832" cy="19707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13157" indent="-306578" lvl="1">
                <a:lnSpc>
                  <a:spcPts val="3976"/>
                </a:lnSpc>
                <a:buFont typeface="Arial"/>
                <a:buChar char="•"/>
              </a:pPr>
              <a:r>
                <a:rPr lang="en-US" sz="284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Lemmatization:</a:t>
              </a:r>
            </a:p>
            <a:p>
              <a:pPr algn="l">
                <a:lnSpc>
                  <a:spcPts val="3976"/>
                </a:lnSpc>
              </a:pPr>
            </a:p>
            <a:p>
              <a:pPr algn="l">
                <a:lnSpc>
                  <a:spcPts val="3976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1309138" y="2097602"/>
              <a:ext cx="15422701" cy="19802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76"/>
                </a:lnSpc>
              </a:pPr>
              <a:r>
                <a:rPr lang="en-US" sz="284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Reducing words to their base form using WordNetLemmatizer.</a:t>
              </a:r>
            </a:p>
            <a:p>
              <a:pPr algn="l">
                <a:lnSpc>
                  <a:spcPts val="3976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3958" y="3285037"/>
              <a:ext cx="9157019" cy="13071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13157" indent="-306578" lvl="1">
                <a:lnSpc>
                  <a:spcPts val="3976"/>
                </a:lnSpc>
                <a:buFont typeface="Arial"/>
                <a:buChar char="•"/>
              </a:pPr>
              <a:r>
                <a:rPr lang="en-US" sz="284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Bag of words:</a:t>
              </a:r>
            </a:p>
            <a:p>
              <a:pPr algn="l">
                <a:lnSpc>
                  <a:spcPts val="3976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309138" y="4156845"/>
              <a:ext cx="13622454" cy="19802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76"/>
                </a:lnSpc>
              </a:pPr>
              <a:r>
                <a:rPr lang="en-US" sz="284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Converting text into numerical vectors for model input.</a:t>
              </a:r>
            </a:p>
            <a:p>
              <a:pPr algn="l">
                <a:lnSpc>
                  <a:spcPts val="3976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33958" y="5485983"/>
              <a:ext cx="7387007" cy="6340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13157" indent="-306578" lvl="1">
                <a:lnSpc>
                  <a:spcPts val="3976"/>
                </a:lnSpc>
                <a:buFont typeface="Arial"/>
                <a:buChar char="•"/>
              </a:pPr>
              <a:r>
                <a:rPr lang="en-US" sz="284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Output: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831418" y="6219664"/>
              <a:ext cx="15747912" cy="13071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76"/>
                </a:lnSpc>
                <a:spcBef>
                  <a:spcPct val="0"/>
                </a:spcBef>
              </a:pPr>
              <a:r>
                <a:rPr lang="en-US" sz="2840">
                  <a:solidFill>
                    <a:srgbClr val="FFFFFF"/>
                  </a:solidFill>
                  <a:latin typeface="Garet"/>
                  <a:ea typeface="Garet"/>
                  <a:cs typeface="Garet"/>
                  <a:sym typeface="Garet"/>
                </a:rPr>
                <a:t>words.pkl and classes.pkl: Preprocessed data saved for training.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5149827">
            <a:off x="12687300" y="8913888"/>
            <a:ext cx="9144000" cy="5081603"/>
          </a:xfrm>
          <a:custGeom>
            <a:avLst/>
            <a:gdLst/>
            <a:ahLst/>
            <a:cxnLst/>
            <a:rect r="r" b="b" t="t" l="l"/>
            <a:pathLst>
              <a:path h="5081603" w="9144000">
                <a:moveTo>
                  <a:pt x="0" y="0"/>
                </a:moveTo>
                <a:lnTo>
                  <a:pt x="9144000" y="0"/>
                </a:lnTo>
                <a:lnTo>
                  <a:pt x="9144000" y="5081602"/>
                </a:lnTo>
                <a:lnTo>
                  <a:pt x="0" y="50816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4004401" y="-3323190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539122"/>
            <a:ext cx="18288000" cy="9877425"/>
          </a:xfrm>
          <a:custGeom>
            <a:avLst/>
            <a:gdLst/>
            <a:ahLst/>
            <a:cxnLst/>
            <a:rect r="r" b="b" t="t" l="l"/>
            <a:pathLst>
              <a:path h="9877425" w="18288000">
                <a:moveTo>
                  <a:pt x="0" y="0"/>
                </a:moveTo>
                <a:lnTo>
                  <a:pt x="18288000" y="0"/>
                </a:lnTo>
                <a:lnTo>
                  <a:pt x="18288000" y="9877425"/>
                </a:lnTo>
                <a:lnTo>
                  <a:pt x="0" y="98774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54538" y="1000125"/>
            <a:ext cx="12718616" cy="2128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 MODEL ARCHITECTURE</a:t>
            </a:r>
          </a:p>
          <a:p>
            <a:pPr algn="l">
              <a:lnSpc>
                <a:spcPts val="5435"/>
              </a:lnSpc>
            </a:pPr>
            <a:r>
              <a:rPr lang="en-US" sz="4809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MODEL TYPE:</a:t>
            </a:r>
          </a:p>
          <a:p>
            <a:pPr algn="l">
              <a:lnSpc>
                <a:spcPts val="5435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482542" y="2523260"/>
            <a:ext cx="13776758" cy="8062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Feedforward Neural Network (or LSTM, depending on your final model).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Layers: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 Input Layer: Dense(128, input_shape=(len(words),))</a:t>
            </a:r>
          </a:p>
          <a:p>
            <a:pPr algn="l">
              <a:lnSpc>
                <a:spcPts val="3976"/>
              </a:lnSpc>
            </a:pP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 </a:t>
            </a: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Hidden Layer: Dense(64, activation='relu')</a:t>
            </a:r>
          </a:p>
          <a:p>
            <a:pPr algn="l">
              <a:lnSpc>
                <a:spcPts val="3976"/>
              </a:lnSpc>
            </a:pP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   </a:t>
            </a: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Output Layer: Dense(len(classes), activation='softmax')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Optimizer: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Adam optimizer with a learning rate of 0.001.</a:t>
            </a:r>
          </a:p>
          <a:p>
            <a:pPr algn="l">
              <a:lnSpc>
                <a:spcPts val="3976"/>
              </a:lnSpc>
            </a:pPr>
          </a:p>
          <a:p>
            <a:pPr algn="l" marL="613157" indent="-306578" lvl="1">
              <a:lnSpc>
                <a:spcPts val="3976"/>
              </a:lnSpc>
              <a:buFont typeface="Arial"/>
              <a:buChar char="•"/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Loss Function:</a:t>
            </a:r>
          </a:p>
          <a:p>
            <a:pPr algn="l">
              <a:lnSpc>
                <a:spcPts val="3976"/>
              </a:lnSpc>
            </a:pP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         </a:t>
            </a:r>
            <a:r>
              <a:rPr lang="en-US" sz="2840">
                <a:solidFill>
                  <a:srgbClr val="FFFFFF"/>
                </a:solidFill>
                <a:latin typeface="Garet"/>
                <a:ea typeface="Garet"/>
                <a:cs typeface="Garet"/>
                <a:sym typeface="Garet"/>
              </a:rPr>
              <a:t>Categorical Crossentropy (for multi-class classification).</a:t>
            </a:r>
          </a:p>
          <a:p>
            <a:pPr algn="l">
              <a:lnSpc>
                <a:spcPts val="3976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3654538" y="-378141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6" y="0"/>
                </a:lnTo>
                <a:lnTo>
                  <a:pt x="7309076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073257" y="3276397"/>
            <a:ext cx="7309077" cy="7309077"/>
          </a:xfrm>
          <a:custGeom>
            <a:avLst/>
            <a:gdLst/>
            <a:ahLst/>
            <a:cxnLst/>
            <a:rect r="r" b="b" t="t" l="l"/>
            <a:pathLst>
              <a:path h="7309077" w="7309077">
                <a:moveTo>
                  <a:pt x="0" y="0"/>
                </a:moveTo>
                <a:lnTo>
                  <a:pt x="7309077" y="0"/>
                </a:lnTo>
                <a:lnTo>
                  <a:pt x="7309077" y="7309077"/>
                </a:lnTo>
                <a:lnTo>
                  <a:pt x="0" y="73090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DAGic-D7g1c</dc:identifier>
  <dcterms:modified xsi:type="dcterms:W3CDTF">2011-08-01T06:04:30Z</dcterms:modified>
  <cp:revision>1</cp:revision>
  <dc:title>Chatbot AI</dc:title>
</cp:coreProperties>
</file>

<file path=docProps/thumbnail.jpeg>
</file>